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58" r:id="rId4"/>
    <p:sldId id="263" r:id="rId5"/>
    <p:sldId id="257" r:id="rId6"/>
    <p:sldId id="264" r:id="rId7"/>
    <p:sldId id="260" r:id="rId8"/>
    <p:sldId id="262" r:id="rId9"/>
  </p:sldIdLst>
  <p:sldSz cx="18288000" cy="10287000"/>
  <p:notesSz cx="6858000" cy="9144000"/>
  <p:embeddedFontLst>
    <p:embeddedFont>
      <p:font typeface="윤고딕 Bold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090"/>
    <a:srgbClr val="8EB4E3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2424E-5373-42A8-B74F-0E768C2808CB}" v="45" dt="2024-04-17T02:42:31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711" autoAdjust="0"/>
  </p:normalViewPr>
  <p:slideViewPr>
    <p:cSldViewPr>
      <p:cViewPr>
        <p:scale>
          <a:sx n="100" d="100"/>
          <a:sy n="100" d="100"/>
        </p:scale>
        <p:origin x="2886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5662424E-5373-42A8-B74F-0E768C2808CB}"/>
    <pc:docChg chg="undo custSel modSld">
      <pc:chgData name="정윤혁" userId="ff9e19bc-9426-4d78-9f9d-dd6179895ba9" providerId="ADAL" clId="{5662424E-5373-42A8-B74F-0E768C2808CB}" dt="2024-04-17T02:42:31.326" v="164"/>
      <pc:docMkLst>
        <pc:docMk/>
      </pc:docMkLst>
      <pc:sldChg chg="addSp delSp modSp mod">
        <pc:chgData name="정윤혁" userId="ff9e19bc-9426-4d78-9f9d-dd6179895ba9" providerId="ADAL" clId="{5662424E-5373-42A8-B74F-0E768C2808CB}" dt="2024-04-17T02:42:31.326" v="164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정윤혁" userId="ff9e19bc-9426-4d78-9f9d-dd6179895ba9" providerId="ADAL" clId="{5662424E-5373-42A8-B74F-0E768C2808CB}" dt="2024-04-17T02:35:12.684" v="96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정윤혁" userId="ff9e19bc-9426-4d78-9f9d-dd6179895ba9" providerId="ADAL" clId="{5662424E-5373-42A8-B74F-0E768C2808CB}" dt="2024-04-17T02:42:31.326" v="164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4-17T02:35:38.880" v="104" actId="1076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mod">
          <ac:chgData name="정윤혁" userId="ff9e19bc-9426-4d78-9f9d-dd6179895ba9" providerId="ADAL" clId="{5662424E-5373-42A8-B74F-0E768C2808CB}" dt="2024-04-17T02:35:16.587" v="97" actId="1076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mod">
          <ac:chgData name="정윤혁" userId="ff9e19bc-9426-4d78-9f9d-dd6179895ba9" providerId="ADAL" clId="{5662424E-5373-42A8-B74F-0E768C2808CB}" dt="2024-04-17T02:35:23.929" v="100" actId="1076"/>
          <ac:spMkLst>
            <pc:docMk/>
            <pc:sldMk cId="0" sldId="260"/>
            <ac:spMk id="12" creationId="{00000000-0000-0000-0000-000000000000}"/>
          </ac:spMkLst>
        </pc:spChg>
        <pc:picChg chg="mod">
          <ac:chgData name="정윤혁" userId="ff9e19bc-9426-4d78-9f9d-dd6179895ba9" providerId="ADAL" clId="{5662424E-5373-42A8-B74F-0E768C2808CB}" dt="2024-04-17T02:35:31.249" v="102" actId="1076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4-17T02:35:33.893" v="103" actId="1076"/>
          <ac:picMkLst>
            <pc:docMk/>
            <pc:sldMk cId="0" sldId="260"/>
            <ac:picMk id="1026" creationId="{8AB42366-F431-0D6E-ADC9-621DE9247E58}"/>
          </ac:picMkLst>
        </pc:picChg>
      </pc:sldChg>
      <pc:sldChg chg="modSp mod">
        <pc:chgData name="정윤혁" userId="ff9e19bc-9426-4d78-9f9d-dd6179895ba9" providerId="ADAL" clId="{5662424E-5373-42A8-B74F-0E768C2808CB}" dt="2024-04-17T02:37:24.506" v="132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4-17T02:37:24.506" v="132"/>
          <ac:spMkLst>
            <pc:docMk/>
            <pc:sldMk cId="1843919705" sldId="263"/>
            <ac:spMk id="9" creationId="{4D5765B2-E219-F1B6-981F-C97E1FF8539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7T06:55:17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345 72 24575,'-56'1'0,"30"1"0,-1-2 0,-34-4 0,67 4 0,-1 0 0,0-1 0,0 0 0,0 0 0,0-1 0,-1 1 0,1-1 0,5-2 0,32-10 0,20 8 0,-92 8 0,-1 0 0,-40-5 0,6 1 0,193-18 0,-342 21 0,316-15 0,-57 13 0,135 3 0,-297 15 0,-102-8 0,270-13 0,112-6 0,-138 10 0,-15-1 0,0 1 0,1 0 0,-1 0 0,0 1 0,15 4 0,-61 9 0,-19-2 0,-1-2 0,0-3 0,-76 0 0,242-22 0,-74 14 0,-19-1 0,1 2 0,-1 0 0,33 5 0,-108 13 0,25-13 0,-44 1 0,-20 3 0,125-12 0,1 2 0,42 3 0,-24 0 0,-32-1 0,-6-2 0,1 1 0,0 1 0,0 0 0,-1 0 0,1 1 0,16 5 0,-26-7 0,1 0 0,-1 0 0,0 0 0,0 0 0,0 0 0,0 0 0,0 0 0,0 0 0,0 0 0,1 0 0,-1 0 0,0 0 0,0 0 0,0 0 0,0 0 0,0 0 0,0 0 0,0 1 0,0-1 0,0 0 0,0 0 0,1 0 0,-1 0 0,0 0 0,0 0 0,0 0 0,0 0 0,0 1 0,0-1 0,0 0 0,0 0 0,0 0 0,0 0 0,0 0 0,0 0 0,0 0 0,0 1 0,0-1 0,0 0 0,0 0 0,0 0 0,0 0 0,0 0 0,0 0 0,0 0 0,0 0 0,0 1 0,0-1 0,0 0 0,0 0 0,-1 0 0,1 0 0,0 0 0,0 0 0,0 0 0,0 0 0,0 0 0,0 0 0,0 1 0,0-1 0,0 0 0,0 0 0,-1 0 0,1 0 0,0 0 0,0 0 0,-13 5 0,-16-1 0,-164-4 0,258-15 0,17 9 0,0 3 0,117 10 0,-220-7 0,-103-2 0,114 1 0,-27-4 0,36 5 0,-1-1 0,1 1 0,-1 0 0,1-1 0,0 1 0,-1-1 0,1 1 0,-1-1 0,1 1 0,0-1 0,0 0 0,-1 0 0,1 0 0,0 0 0,0 0 0,0 0 0,-2-2 0,4 2 0,-1 0 0,1 0 0,0 0 0,-1 0 0,1 0 0,0 0 0,0 0 0,0 1 0,0-1 0,0 0 0,0 1 0,0-1 0,0 0 0,0 1 0,0-1 0,0 1 0,0 0 0,1-1 0,-1 1 0,0 0 0,0 0 0,3 0 0,30-8 0,-34 8 0,60-7 0,-53 7 0,-40 4 0,-14 0 0,134-29 0,-85 23 0,-7 1 0,-22 0 0,-27-3 0,51-1 0,12 1 0,11-3 0,95-7 0,-129 14 0,9 0 0,0 0 0,0 0 0,0 0 0,0 0 0,-1 1 0,1 0 0,0 0 0,0 0 0,0 1 0,-8 3 0,20-3 0,-1 0 0,1-1 0,0 1 0,0-2 0,9 1 0,-37 5 0,-1-1 0,0 0 0,0-2 0,-39 1 0,22-2 0,83-6 0,3-1 0,88 1 0,-218 26 0,11-13-1365,61-8-5461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FPGA</a:t>
            </a:r>
            <a:r>
              <a:rPr lang="ko-KR" altLang="en-US" dirty="0"/>
              <a:t>를 사용했을 </a:t>
            </a:r>
            <a:r>
              <a:rPr lang="ko-KR" altLang="en-US" dirty="0" err="1"/>
              <a:t>떄의</a:t>
            </a:r>
            <a:r>
              <a:rPr lang="ko-KR" altLang="en-US" dirty="0"/>
              <a:t> 장점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61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사진은 불법 주정차 </a:t>
            </a:r>
            <a:r>
              <a:rPr lang="en-US" altLang="ko-KR" dirty="0"/>
              <a:t>CCTV </a:t>
            </a:r>
            <a:r>
              <a:rPr lang="ko-KR" altLang="en-US" dirty="0"/>
              <a:t>완제품이다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사진은 기존에 불법 주정차 </a:t>
            </a:r>
            <a:r>
              <a:rPr lang="en-US" altLang="ko-KR" dirty="0"/>
              <a:t>CCTV </a:t>
            </a:r>
            <a:r>
              <a:rPr lang="ko-KR" altLang="en-US" dirty="0"/>
              <a:t>단속 기능이 없는 일반 </a:t>
            </a:r>
            <a:r>
              <a:rPr lang="en-US" altLang="ko-KR" dirty="0"/>
              <a:t>CCTV</a:t>
            </a:r>
            <a:r>
              <a:rPr lang="ko-KR" altLang="en-US" dirty="0"/>
              <a:t>이다</a:t>
            </a:r>
            <a:endParaRPr lang="en-US" altLang="ko-KR" dirty="0"/>
          </a:p>
          <a:p>
            <a:r>
              <a:rPr lang="ko-KR" altLang="en-US" dirty="0"/>
              <a:t>기존 카메라에 기능을 추가하여 저렴하게 구현하는 것을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사진은 불법 주정차 </a:t>
            </a:r>
            <a:r>
              <a:rPr lang="en-US" altLang="ko-KR" dirty="0"/>
              <a:t>CCTV </a:t>
            </a:r>
            <a:r>
              <a:rPr lang="ko-KR" altLang="en-US" dirty="0"/>
              <a:t>완제품이다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사진은 기존에 불법 주정차 </a:t>
            </a:r>
            <a:r>
              <a:rPr lang="en-US" altLang="ko-KR" dirty="0"/>
              <a:t>CCTV </a:t>
            </a:r>
            <a:r>
              <a:rPr lang="ko-KR" altLang="en-US" dirty="0"/>
              <a:t>단속 기능이 없는 일반 </a:t>
            </a:r>
            <a:r>
              <a:rPr lang="en-US" altLang="ko-KR" dirty="0"/>
              <a:t>CCTV</a:t>
            </a:r>
            <a:r>
              <a:rPr lang="ko-KR" altLang="en-US" dirty="0"/>
              <a:t>이다</a:t>
            </a:r>
            <a:endParaRPr lang="en-US" altLang="ko-KR" dirty="0"/>
          </a:p>
          <a:p>
            <a:r>
              <a:rPr lang="ko-KR" altLang="en-US" dirty="0"/>
              <a:t>기존 카메라에 기능을 추가하여 저렴하게 구현하는 것을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8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customXml" Target="../ink/ink1.xml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57400" y="3201365"/>
            <a:ext cx="14456677" cy="412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골목이나 갓길에 주정차 위반 차량이 많아 통행에 어려움을 겪음</a:t>
            </a:r>
            <a:endParaRPr lang="en-US" altLang="ko-KR" sz="2616" b="1" spc="-15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주정차 위반 차량을 줄이는 방법에 관심을 가짐</a:t>
            </a:r>
            <a:endParaRPr lang="en-US" altLang="ko-KR" sz="2616" b="1" spc="-15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기존 </a:t>
            </a:r>
            <a:r>
              <a:rPr lang="en-US" altLang="ko-KR" sz="2616" b="1" spc="-150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에 번호판 인식 기능을 추가하여 주정차 위반 차량을 식별해 </a:t>
            </a:r>
            <a:r>
              <a:rPr lang="ko-KR" altLang="en-US" sz="2616" b="1" spc="-150" dirty="0" err="1">
                <a:solidFill>
                  <a:srgbClr val="000000"/>
                </a:solidFill>
                <a:latin typeface="+mn-ea"/>
              </a:rPr>
              <a:t>단속률을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 높이면 문제 상황이 개선될 것이라고 생각</a:t>
            </a:r>
            <a:endParaRPr lang="en-US" altLang="ko-KR" sz="2616" b="1" spc="-15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spc="659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sz="2616" spc="659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462504" y="3271141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기존의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활용하는 방향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D5765B2-E219-F1B6-981F-C97E1FF85393}"/>
              </a:ext>
            </a:extLst>
          </p:cNvPr>
          <p:cNvSpPr txBox="1"/>
          <p:nvPr/>
        </p:nvSpPr>
        <p:spPr>
          <a:xfrm>
            <a:off x="2438400" y="4118361"/>
            <a:ext cx="15087600" cy="442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 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활용하여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또는 카메라에 번호판 인식 기능을 추가해 단속 가능하게 변경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BB34A67-B887-22B7-7C85-FD64D8849A4A}"/>
              </a:ext>
            </a:extLst>
          </p:cNvPr>
          <p:cNvSpPr txBox="1"/>
          <p:nvPr/>
        </p:nvSpPr>
        <p:spPr>
          <a:xfrm>
            <a:off x="2438400" y="6948031"/>
            <a:ext cx="13237426" cy="442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기존의 자원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일반적인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등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을 활용해 저비용으로 보행자의 통행 환경 개선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0245D1CF-57EE-8AB5-8F9D-D132C5B5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7CB3E9D-6CE0-2B27-D814-152CA8C7C7DB}"/>
              </a:ext>
            </a:extLst>
          </p:cNvPr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078A3636-8973-30AD-82EF-DDEB7CF86C53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6605664E-A5D7-A489-6A57-A5665AEBFB75}"/>
              </a:ext>
            </a:extLst>
          </p:cNvPr>
          <p:cNvSpPr txBox="1"/>
          <p:nvPr/>
        </p:nvSpPr>
        <p:spPr>
          <a:xfrm>
            <a:off x="1752600" y="5652792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예상 효과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1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7901F9-62E0-86CD-8694-FC254C6FCBA9}"/>
              </a:ext>
            </a:extLst>
          </p:cNvPr>
          <p:cNvSpPr txBox="1"/>
          <p:nvPr/>
        </p:nvSpPr>
        <p:spPr>
          <a:xfrm>
            <a:off x="2667000" y="3162300"/>
            <a:ext cx="15621000" cy="906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활용하여 기존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에 주정차 위반 차량의 번호판을 인식하는 기능 추가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인식한 차량 데이터를 서버로 보내 처리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1028" name="Picture 4" descr="안양시 '모든' 초교 불법주정차 단속CCTV 설치 완료 - 브릿지경제">
            <a:extLst>
              <a:ext uri="{FF2B5EF4-FFF2-40B4-BE49-F238E27FC236}">
                <a16:creationId xmlns:a16="http://schemas.microsoft.com/office/drawing/2014/main" id="{468E0C8A-3D69-4765-A95A-56CC7C42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74" y="4748777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B2E81102-0994-4376-7FCC-AA411A5AC022}"/>
              </a:ext>
            </a:extLst>
          </p:cNvPr>
          <p:cNvSpPr txBox="1"/>
          <p:nvPr/>
        </p:nvSpPr>
        <p:spPr>
          <a:xfrm>
            <a:off x="1600074" y="8773086"/>
            <a:ext cx="4343400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+mn-ea"/>
              </a:rPr>
              <a:t>불법 주정차 단속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</a:rPr>
              <a:t>CCTV </a:t>
            </a:r>
            <a:endParaRPr lang="en-US" sz="1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4053F03-2CA8-579F-70BF-573FCEFC6ED8}"/>
              </a:ext>
            </a:extLst>
          </p:cNvPr>
          <p:cNvSpPr txBox="1"/>
          <p:nvPr/>
        </p:nvSpPr>
        <p:spPr>
          <a:xfrm>
            <a:off x="12134545" y="8773086"/>
            <a:ext cx="2641060" cy="407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1600" b="1" dirty="0">
                <a:solidFill>
                  <a:srgbClr val="000000"/>
                </a:solidFill>
                <a:latin typeface="+mn-ea"/>
              </a:rPr>
              <a:t>일반 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</a:rPr>
              <a:t>CCTV + FPGA </a:t>
            </a:r>
            <a:endParaRPr lang="en-US" sz="1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4E77A-6A36-6F03-ED32-A4555290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86D6333E-5BA3-BD26-78EE-01C57DB42C24}"/>
              </a:ext>
            </a:extLst>
          </p:cNvPr>
          <p:cNvSpPr/>
          <p:nvPr/>
        </p:nvSpPr>
        <p:spPr>
          <a:xfrm flipH="1">
            <a:off x="13335000" y="6650818"/>
            <a:ext cx="531747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8" name="Picture 8" descr="감시카메라 방범용품CCTV 일반CCTV 사고방지 방범용 모형-11번가 모바일">
            <a:extLst>
              <a:ext uri="{FF2B5EF4-FFF2-40B4-BE49-F238E27FC236}">
                <a16:creationId xmlns:a16="http://schemas.microsoft.com/office/drawing/2014/main" id="{7F3DE18F-7ABE-F682-A0DD-CB56699E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232" y="5670621"/>
            <a:ext cx="1852596" cy="1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Zynq-7000 SoCs - AMD / Xilinx | Mouser">
            <a:extLst>
              <a:ext uri="{FF2B5EF4-FFF2-40B4-BE49-F238E27FC236}">
                <a16:creationId xmlns:a16="http://schemas.microsoft.com/office/drawing/2014/main" id="{A14F0B90-7A64-0BFC-ED4B-843980E0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099" y="5917133"/>
            <a:ext cx="2075976" cy="154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D75F53D-E01A-8876-4CBA-D66D90CB67AF}"/>
              </a:ext>
            </a:extLst>
          </p:cNvPr>
          <p:cNvSpPr/>
          <p:nvPr/>
        </p:nvSpPr>
        <p:spPr>
          <a:xfrm>
            <a:off x="11369901" y="6323043"/>
            <a:ext cx="531747" cy="598037"/>
          </a:xfrm>
          <a:prstGeom prst="mathPlus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0">
                <a:schemeClr val="tx1">
                  <a:alpha val="70000"/>
                </a:schemeClr>
              </a:gs>
              <a:gs pos="67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218A17-25C8-5B51-2878-9334038079C3}"/>
              </a:ext>
            </a:extLst>
          </p:cNvPr>
          <p:cNvGrpSpPr/>
          <p:nvPr/>
        </p:nvGrpSpPr>
        <p:grpSpPr>
          <a:xfrm>
            <a:off x="13956625" y="5434833"/>
            <a:ext cx="3328750" cy="2277120"/>
            <a:chOff x="14771594" y="5591425"/>
            <a:chExt cx="3328750" cy="227712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5266291-4744-32AA-1964-50805C597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556" b="92042" l="8400" r="91000">
                          <a14:foregroundMark x1="52900" y1="80330" x2="22600" y2="77477"/>
                          <a14:foregroundMark x1="8400" y1="12763" x2="8400" y2="41441"/>
                          <a14:foregroundMark x1="51300" y1="78829" x2="64200" y2="77778"/>
                          <a14:foregroundMark x1="64200" y1="77778" x2="74500" y2="77778"/>
                          <a14:foregroundMark x1="76600" y1="77778" x2="90100" y2="78078"/>
                          <a14:foregroundMark x1="90300" y1="77027" x2="91100" y2="47147"/>
                          <a14:foregroundMark x1="91100" y1="44745" x2="90100" y2="8408"/>
                          <a14:foregroundMark x1="89600" y1="8408" x2="67400" y2="8408"/>
                          <a14:foregroundMark x1="66700" y1="7808" x2="13900" y2="5556"/>
                          <a14:foregroundMark x1="51300" y1="85586" x2="32600" y2="90991"/>
                          <a14:foregroundMark x1="36100" y1="92042" x2="52300" y2="89940"/>
                          <a14:foregroundMark x1="52300" y1="89940" x2="62600" y2="905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771594" y="5591425"/>
              <a:ext cx="3328750" cy="2277120"/>
            </a:xfrm>
            <a:prstGeom prst="rect">
              <a:avLst/>
            </a:prstGeom>
          </p:spPr>
        </p:pic>
        <p:pic>
          <p:nvPicPr>
            <p:cNvPr id="15" name="Picture 4" descr="Detect and Recognize Vehicle's License Plate with Machine Learning and  Python — Part 1: Detection License Plate with Wpod-Net | by Quang Nguyen |  Medium">
              <a:extLst>
                <a:ext uri="{FF2B5EF4-FFF2-40B4-BE49-F238E27FC236}">
                  <a16:creationId xmlns:a16="http://schemas.microsoft.com/office/drawing/2014/main" id="{ACE516CC-4E94-FC5A-2C41-18391E85C8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9182" y="5779358"/>
              <a:ext cx="2683677" cy="1515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5">
            <a:extLst>
              <a:ext uri="{FF2B5EF4-FFF2-40B4-BE49-F238E27FC236}">
                <a16:creationId xmlns:a16="http://schemas.microsoft.com/office/drawing/2014/main" id="{5ABD2314-D0A2-51DF-4A0D-E5D75DCF77B6}"/>
              </a:ext>
            </a:extLst>
          </p:cNvPr>
          <p:cNvSpPr txBox="1"/>
          <p:nvPr/>
        </p:nvSpPr>
        <p:spPr>
          <a:xfrm>
            <a:off x="2667000" y="3162300"/>
            <a:ext cx="15621000" cy="906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활용하여 기존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에 주정차 위반 차량의 번호판을 인식하는 기능 추가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인식한 차량 데이터를 서버로 보내 처리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9622C9D9-BFFA-F65B-71C3-D4716AF782E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19A85C9-8AAD-B434-89CA-7B5CB4E1F79D}"/>
                  </a:ext>
                </a:extLst>
              </p14:cNvPr>
              <p14:cNvContentPartPr/>
              <p14:nvPr/>
            </p14:nvContentPartPr>
            <p14:xfrm>
              <a:off x="15535039" y="7203645"/>
              <a:ext cx="168840" cy="450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19A85C9-8AAD-B434-89CA-7B5CB4E1F7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528919" y="7197525"/>
                <a:ext cx="18108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10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426175" y="4481000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/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430000" y="7319388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58536" y="4664214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5072" y="7561802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572" y="4035017"/>
            <a:ext cx="4710881" cy="1717509"/>
          </a:xfrm>
          <a:prstGeom prst="rect">
            <a:avLst/>
          </a:prstGeom>
        </p:spPr>
      </p:pic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1026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72" y="5364044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2862537" y="7838852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98">
            <a:extLst>
              <a:ext uri="{FF2B5EF4-FFF2-40B4-BE49-F238E27FC236}">
                <a16:creationId xmlns:a16="http://schemas.microsoft.com/office/drawing/2014/main" id="{68C90263-332B-4761-6A59-2F8B27CC6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244543"/>
              </p:ext>
            </p:extLst>
          </p:nvPr>
        </p:nvGraphicFramePr>
        <p:xfrm>
          <a:off x="1365341" y="2989801"/>
          <a:ext cx="15779652" cy="5337210"/>
        </p:xfrm>
        <a:graphic>
          <a:graphicData uri="http://schemas.openxmlformats.org/drawingml/2006/table">
            <a:tbl>
              <a:tblPr/>
              <a:tblGrid>
                <a:gridCol w="1933562">
                  <a:extLst>
                    <a:ext uri="{9D8B030D-6E8A-4147-A177-3AD203B41FA5}">
                      <a16:colId xmlns:a16="http://schemas.microsoft.com/office/drawing/2014/main" val="965550313"/>
                    </a:ext>
                  </a:extLst>
                </a:gridCol>
                <a:gridCol w="1933562">
                  <a:extLst>
                    <a:ext uri="{9D8B030D-6E8A-4147-A177-3AD203B41FA5}">
                      <a16:colId xmlns:a16="http://schemas.microsoft.com/office/drawing/2014/main" val="3774915674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4231256024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798485637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119135842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282600637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614855388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43796070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9505995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03362343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87752536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185618595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77630057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152474733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818278023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4434592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172032146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585111671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4198734013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42526445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39161927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4097716746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993135294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09725555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1395036862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729341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72177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영상 처리 알고리즘 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26153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 문서화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9431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구조 설계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모듈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9540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영상 처리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019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화면 출력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287315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서버 구축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51967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16663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349542"/>
                  </a:ext>
                </a:extLst>
              </a:tr>
            </a:tbl>
          </a:graphicData>
        </a:graphic>
      </p:graphicFrame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132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공통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2020400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532756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E617CFA-8BA3-1C63-11E6-EE0981913D23}"/>
              </a:ext>
            </a:extLst>
          </p:cNvPr>
          <p:cNvSpPr/>
          <p:nvPr/>
        </p:nvSpPr>
        <p:spPr bwMode="auto">
          <a:xfrm>
            <a:off x="7315200" y="5171739"/>
            <a:ext cx="1533832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6E2D9CD-E48E-8345-E710-3614D58C5AB8}"/>
              </a:ext>
            </a:extLst>
          </p:cNvPr>
          <p:cNvSpPr/>
          <p:nvPr/>
        </p:nvSpPr>
        <p:spPr bwMode="auto">
          <a:xfrm>
            <a:off x="7315200" y="5717711"/>
            <a:ext cx="1533832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21839EF-C29C-3AF6-1B5B-613997468254}"/>
              </a:ext>
            </a:extLst>
          </p:cNvPr>
          <p:cNvSpPr/>
          <p:nvPr/>
        </p:nvSpPr>
        <p:spPr bwMode="auto">
          <a:xfrm>
            <a:off x="16346128" y="1508044"/>
            <a:ext cx="533400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1B74DAE-E89D-6992-3639-7811F8FF6343}"/>
              </a:ext>
            </a:extLst>
          </p:cNvPr>
          <p:cNvSpPr/>
          <p:nvPr/>
        </p:nvSpPr>
        <p:spPr bwMode="auto">
          <a:xfrm>
            <a:off x="5238163" y="4098955"/>
            <a:ext cx="2062442" cy="236517"/>
          </a:xfrm>
          <a:prstGeom prst="rightArrow">
            <a:avLst/>
          </a:prstGeom>
          <a:solidFill>
            <a:srgbClr val="FAC0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D8FDFBD-3D07-99F2-C00A-0B9AC6E6FAF4}"/>
              </a:ext>
            </a:extLst>
          </p:cNvPr>
          <p:cNvSpPr/>
          <p:nvPr/>
        </p:nvSpPr>
        <p:spPr bwMode="auto">
          <a:xfrm>
            <a:off x="5238163" y="4658850"/>
            <a:ext cx="2062442" cy="236517"/>
          </a:xfrm>
          <a:prstGeom prst="rightArrow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FE78D6A-9A42-0748-0261-7FDBC1348C1F}"/>
              </a:ext>
            </a:extLst>
          </p:cNvPr>
          <p:cNvSpPr/>
          <p:nvPr/>
        </p:nvSpPr>
        <p:spPr bwMode="auto">
          <a:xfrm>
            <a:off x="8853794" y="5722167"/>
            <a:ext cx="4143064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4266855-2684-9677-F114-836738B8A62A}"/>
              </a:ext>
            </a:extLst>
          </p:cNvPr>
          <p:cNvSpPr/>
          <p:nvPr/>
        </p:nvSpPr>
        <p:spPr bwMode="auto">
          <a:xfrm>
            <a:off x="13006383" y="6272227"/>
            <a:ext cx="2061553" cy="236517"/>
          </a:xfrm>
          <a:prstGeom prst="rightArrow">
            <a:avLst/>
          </a:prstGeom>
          <a:solidFill>
            <a:srgbClr val="FAC0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834E3B-C5BC-8FFF-76F8-64631D1AB915}"/>
              </a:ext>
            </a:extLst>
          </p:cNvPr>
          <p:cNvSpPr/>
          <p:nvPr/>
        </p:nvSpPr>
        <p:spPr bwMode="auto">
          <a:xfrm>
            <a:off x="16115071" y="7952295"/>
            <a:ext cx="1029922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0628FF5-0D59-1B8D-15DA-BB7F4C3D4D94}"/>
              </a:ext>
            </a:extLst>
          </p:cNvPr>
          <p:cNvSpPr/>
          <p:nvPr/>
        </p:nvSpPr>
        <p:spPr bwMode="auto">
          <a:xfrm>
            <a:off x="15067936" y="7372351"/>
            <a:ext cx="1047135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8A71ED5-EDE1-981D-93A0-BACD8FC9645D}"/>
              </a:ext>
            </a:extLst>
          </p:cNvPr>
          <p:cNvSpPr/>
          <p:nvPr/>
        </p:nvSpPr>
        <p:spPr bwMode="auto">
          <a:xfrm>
            <a:off x="13010844" y="6822289"/>
            <a:ext cx="2057092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319</Words>
  <Application>Microsoft Office PowerPoint</Application>
  <PresentationFormat>사용자 지정</PresentationFormat>
  <Paragraphs>98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윤고딕 Bold</vt:lpstr>
      <vt:lpstr>Wingdings</vt:lpstr>
      <vt:lpstr>맑은 고딕</vt:lpstr>
      <vt:lpstr>Times New Roman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K K</cp:lastModifiedBy>
  <cp:revision>11</cp:revision>
  <dcterms:created xsi:type="dcterms:W3CDTF">2006-08-16T00:00:00Z</dcterms:created>
  <dcterms:modified xsi:type="dcterms:W3CDTF">2024-04-17T06:55:52Z</dcterms:modified>
  <dc:identifier>DAGBV0a_jMY</dc:identifier>
</cp:coreProperties>
</file>